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8" r:id="rId11"/>
    <p:sldId id="264" r:id="rId12"/>
    <p:sldId id="265" r:id="rId13"/>
    <p:sldId id="273" r:id="rId14"/>
    <p:sldId id="274" r:id="rId15"/>
    <p:sldId id="293" r:id="rId16"/>
    <p:sldId id="266" r:id="rId17"/>
    <p:sldId id="276" r:id="rId18"/>
    <p:sldId id="280" r:id="rId19"/>
    <p:sldId id="281" r:id="rId20"/>
    <p:sldId id="283" r:id="rId21"/>
    <p:sldId id="284" r:id="rId22"/>
    <p:sldId id="267" r:id="rId23"/>
    <p:sldId id="279" r:id="rId24"/>
    <p:sldId id="270" r:id="rId25"/>
    <p:sldId id="271" r:id="rId26"/>
    <p:sldId id="272" r:id="rId27"/>
    <p:sldId id="295" r:id="rId28"/>
    <p:sldId id="296" r:id="rId29"/>
    <p:sldId id="297" r:id="rId30"/>
    <p:sldId id="285" r:id="rId31"/>
    <p:sldId id="289" r:id="rId32"/>
    <p:sldId id="286" r:id="rId33"/>
    <p:sldId id="287" r:id="rId34"/>
    <p:sldId id="268" r:id="rId35"/>
    <p:sldId id="275" r:id="rId36"/>
    <p:sldId id="278" r:id="rId37"/>
    <p:sldId id="282" r:id="rId38"/>
    <p:sldId id="288" r:id="rId39"/>
    <p:sldId id="290" r:id="rId40"/>
    <p:sldId id="291" r:id="rId41"/>
    <p:sldId id="294" r:id="rId42"/>
    <p:sldId id="269" r:id="rId4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9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CEF964C-487C-49F3-BD9A-B33CB0AE2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70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078C2D7-BEAF-4B3B-A74B-1DC220F5BE00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9182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31E9CD4-ECE3-4FA3-BACA-4C09F9982133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4312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E13A5-B633-411E-8A6C-5F2229110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FAC6-2640-463D-9518-8513B67B61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8573-1173-4A87-BA1E-CCED4DD3D7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5563-665F-4DE3-9085-567418301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95C2-C2A1-425F-A0ED-E40740B43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06C5-FE4F-4337-AC66-C56D981F1B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CB6F-4999-4ECF-AB6F-8443B9818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C7BB-C3C2-411B-97E0-695582466D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0925-1056-42CA-B740-1542EF476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5BDB-C4C0-4FB6-B289-3E5877452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0141-5397-4A0C-AE0E-531B07A78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4688B4F-52F5-47F6-B848-16086D078E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ommons.wikimedia.org/wiki/File:Thinktank_Birmingham_-_object_1978S03348(1).jpg?uselang=r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9010" y="1835621"/>
            <a:ext cx="7662610" cy="25565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66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БЫТОВЫЕ </a:t>
            </a:r>
            <a:endParaRPr lang="ru-RU" sz="6600" b="1" spc="50" dirty="0" smtClean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66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ЭЛЕКТРОПРИБОРЫ  </a:t>
            </a:r>
            <a:endParaRPr lang="ru-RU" sz="6600" b="1" spc="50" dirty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2974156"/>
          </a:xfrm>
        </p:spPr>
        <p:txBody>
          <a:bodyPr/>
          <a:lstStyle/>
          <a:p>
            <a:pPr algn="just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</a:b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Ирригаторы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Ирригатор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для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ротовой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полости</a:t>
            </a:r>
            <a:r>
              <a:rPr lang="ru-RU" sz="2800" dirty="0">
                <a:solidFill>
                  <a:srgbClr val="C00000"/>
                </a:solidFill>
              </a:rPr>
              <a:t> — устройство для выполнения гигиенической процедуры в домашних условиях, а именно: за счет множества пульсаций воды удаляются зубной налет и остатки пищи между зубами, также массируются десны, что улучшает их </a:t>
            </a:r>
            <a:r>
              <a:rPr lang="ru-RU" sz="2800" dirty="0" smtClean="0">
                <a:solidFill>
                  <a:srgbClr val="C00000"/>
                </a:solidFill>
              </a:rPr>
              <a:t>состояние.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248" y="4159250"/>
            <a:ext cx="5328592" cy="3400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6" y="3851845"/>
            <a:ext cx="406908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376488" y="395288"/>
            <a:ext cx="63658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Техника для отдыха и </a:t>
            </a:r>
          </a:p>
          <a:p>
            <a:pPr algn="ctr"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развлечения: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1763713"/>
            <a:ext cx="972185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музыкальный центр, плеер, DVD-проигрыватель, телевизор, игровая приставка, радио приёмник, домашний кинотеатр  и акустическая аппаратура, фотоаппарат  и видеокамера, телефонные аппараты</a:t>
            </a:r>
            <a:endParaRPr lang="ru-RU" alt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11268" name="Picture 2" descr="&amp;rcy;&amp;acy;&amp;zcy;&amp;vcy;&amp;lcy;&amp;iecy;&amp;kcy;&amp;acy;&amp;tcy;&amp;iecy;&amp;lcy;&amp;softcy;&amp;ncy;&amp;acy;&amp;yacy; &amp;tcy;&amp;iecy;&amp;khcy;&amp;ncy;&amp;icy;&amp;kcy;&amp;acy; &amp;dcy;&amp;lcy;&amp;yacy; &amp;dcy;&amp;ocy;&amp;m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3571875"/>
            <a:ext cx="39878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www.movilbroker.com/wp-content/uploads/2013/01/Samsung-WB2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813" y="3132138"/>
            <a:ext cx="35274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www.mbfshop.de/media/images/popup/sony_pmw-ex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7413" y="3851275"/>
            <a:ext cx="2874962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ttp://i.apreslachat.com/img/2/0/0/0/35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713" y="5583238"/>
            <a:ext cx="26797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016" y="467469"/>
            <a:ext cx="7119258" cy="8651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  <a:ea typeface="+mn-ea"/>
              </a:rPr>
              <a:t>Кухонная техника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1561824" y="1547813"/>
            <a:ext cx="8396850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Классификация:</a:t>
            </a:r>
          </a:p>
          <a:p>
            <a:pPr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1. Для 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сохранения продуктов:</a:t>
            </a: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3360738" y="2892660"/>
            <a:ext cx="6311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холодильники, морозильники…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12293" name="Picture 4" descr="http://www.1a.lv/images/products/000288/21048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2785076"/>
            <a:ext cx="2744787" cy="47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www.0572.com.ua/published/publicdata/RAZDVATRSHOP/attachments/SC/products_pictures/p-1004_1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676521"/>
            <a:ext cx="37449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http://73.img.avito.st/1280x960/7203232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022337"/>
            <a:ext cx="37576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https://upload.wikimedia.org/wikipedia/commons/thumb/7/74/Thinktank_Birmingham_-_object_1978S03348%281%29.jpg/220px-Thinktank_Birmingham_-_object_1978S03348%281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835150"/>
            <a:ext cx="4176713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95625" y="466725"/>
            <a:ext cx="5865813" cy="952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6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Холодильник</a:t>
            </a:r>
            <a:endParaRPr lang="ru-RU" altLang="ru-RU" sz="6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535488" y="1979613"/>
            <a:ext cx="5038725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Ранний электрический холодильник,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с цилиндрическим теплообменником сверху. Из коллекции музея (Англия).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megaobzor.com/load/stati/xolo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138" y="2555875"/>
            <a:ext cx="4762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87563" y="52388"/>
            <a:ext cx="7640637" cy="1466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Современный </a:t>
            </a:r>
          </a:p>
          <a:p>
            <a:pPr algn="ctr"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бытовой холодильник</a:t>
            </a:r>
            <a:endParaRPr lang="ru-RU" altLang="ru-RU" sz="4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pic>
        <p:nvPicPr>
          <p:cNvPr id="21508" name="Picture 2" descr="http://photoedom.ru/photo/89/896cee064dec587e5593ce912b515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2195513"/>
            <a:ext cx="57594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3988" y="4337050"/>
            <a:ext cx="30448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http://holmart.ru/upload/iblock/7a9/7a9399c6db926c4da37f790dd057b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572000"/>
            <a:ext cx="2868612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http://travel-secrets.ru/upload/iblock/d69/8f2cf041a7e9d90b32f914da5a24f3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513" y="1155700"/>
            <a:ext cx="4608512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11300" y="107950"/>
            <a:ext cx="8569325" cy="140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Современный </a:t>
            </a:r>
          </a:p>
          <a:p>
            <a:pPr algn="ctr">
              <a:defRPr/>
            </a:pPr>
            <a:r>
              <a:rPr lang="ru-RU" altLang="ru-RU" sz="4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переносной холодильник</a:t>
            </a:r>
            <a:endParaRPr lang="ru-RU" altLang="ru-RU" sz="4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pic>
        <p:nvPicPr>
          <p:cNvPr id="65538" name="Picture 2" descr="http://www.buhshop.ru/image/cache/data/coleman-9qt_big-800x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5" y="1763713"/>
            <a:ext cx="34575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0150" y="3770313"/>
            <a:ext cx="571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066570" y="179388"/>
            <a:ext cx="6114174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2. Для 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механической </a:t>
            </a:r>
          </a:p>
          <a:p>
            <a:pPr algn="ctr">
              <a:defRPr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обработки: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647700" y="2627313"/>
            <a:ext cx="29527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кухонный комбайн, миксер, блендер, мясорубка…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13316" name="Picture 2" descr="http://www.klikshop.com.ua/image/cache/data/1007/47419-969010-10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0350" y="1544638"/>
            <a:ext cx="59753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2388" y="539750"/>
            <a:ext cx="6778625" cy="7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Кухонный комбайн</a:t>
            </a:r>
            <a:r>
              <a:rPr lang="ru-RU" altLang="ru-RU">
                <a:latin typeface="Times New Roman" pitchFamily="18" charset="0"/>
                <a:ea typeface="MS Gothic" charset="0"/>
                <a:cs typeface="Times New Roman" pitchFamily="18" charset="0"/>
              </a:rPr>
              <a:t> </a:t>
            </a:r>
            <a:endParaRPr lang="ru-RU" altLang="ru-RU">
              <a:ea typeface="MS Gothic" charset="0"/>
            </a:endParaRPr>
          </a:p>
        </p:txBody>
      </p:sp>
      <p:pic>
        <p:nvPicPr>
          <p:cNvPr id="23555" name="Picture 2" descr="https://im3-tub-ru.yandex.net/i?id=8011356239015ced70483a1e5968d864&amp;n=33&amp;h=215&amp;w=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4788"/>
            <a:ext cx="4572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altex.ro/media/catalog/product/r/b/rbthr7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1038" y="1439863"/>
            <a:ext cx="4079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img2.elmir.ua/img/48916/1960/1280/kuhonnyy_kombayn_kenwood_fp_2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25" y="3497263"/>
            <a:ext cx="460692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125" y="323850"/>
            <a:ext cx="8280400" cy="830263"/>
          </a:xfrm>
          <a:prstGeom prst="rect">
            <a:avLst/>
          </a:prstGeom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Электрический миксер</a:t>
            </a:r>
            <a:endParaRPr lang="ru-RU" altLang="ru-RU" sz="48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738" y="1474788"/>
            <a:ext cx="9361487" cy="1570037"/>
          </a:xfrm>
          <a:prstGeom prst="rect">
            <a:avLst/>
          </a:prstGeom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Прибор для быстрого перемешивания холодных напитков, взбивания яиц, приготовления коктейлей, кремов, соусов, теста, пюре.</a:t>
            </a:r>
          </a:p>
        </p:txBody>
      </p:sp>
      <p:pic>
        <p:nvPicPr>
          <p:cNvPr id="27652" name="Picture 2" descr="http://lingatour.com/wp-content/uploads/2014/07/kitchen-maid-mix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2973388"/>
            <a:ext cx="4586287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://be.store-ch.com/image/aHR0cDovL2cwMS5hLmFsaWNkbi5jb20va2YvSFRCMTkwelVIVlhYWFhiNlhYWFhxNnhYRlhYWDUvRm9vZC1NaXhlci1Qb3dlci1IYW5kLUVsZWN0cmljLUZvb2QtTWl4ZXItT3BlcmF0ZWQtTWluaS1DcmVhbS1NYXlvbm5haXNlLUZyb3RoZXItRHJpbmstTWlsay1NaXhlci1NYWtlci5qcGc=/1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0" y="2974975"/>
            <a:ext cx="4529138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744913" y="395288"/>
            <a:ext cx="2974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4800" b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Блендер</a:t>
            </a:r>
            <a:endParaRPr lang="ru-RU" altLang="ru-RU" sz="48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1227138"/>
            <a:ext cx="9791700" cy="1322387"/>
          </a:xfrm>
          <a:prstGeom prst="rect">
            <a:avLst/>
          </a:prstGeom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ru-RU" alt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для измельчения продуктов, взбивания смесей, приготовления фруктовых и овощных пюре.</a:t>
            </a:r>
          </a:p>
        </p:txBody>
      </p:sp>
      <p:pic>
        <p:nvPicPr>
          <p:cNvPr id="28676" name="Picture 2" descr="http://vybortech.ru/wp-content/uploads/2014/11/8-911-201308071521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843213"/>
            <a:ext cx="4679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interierkuhni.ru/wp-content/uploads/2015/08/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75" y="2806700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2025" y="611188"/>
            <a:ext cx="7842250" cy="950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Бытовая техника </a:t>
            </a:r>
            <a:r>
              <a:rPr lang="en-US" alt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-</a:t>
            </a:r>
            <a:endParaRPr lang="ru-RU" alt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431800" y="1685438"/>
            <a:ext cx="9505056" cy="58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Gothic" charset="0"/>
                <a:cs typeface="Times New Roman" panose="02020603050405020304" pitchFamily="18" charset="0"/>
              </a:rPr>
              <a:t>техника, используемая в быту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. </a:t>
            </a:r>
            <a:endParaRPr lang="ru-RU" alt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Предназначается 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для облегчения домашних работ, для создания комфорта в повседневной жизни человека.</a:t>
            </a:r>
            <a:r>
              <a:rPr lang="ru-RU" altLang="ru-RU" sz="4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 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Классифицируется:</a:t>
            </a:r>
          </a:p>
          <a:p>
            <a:pPr marL="571500" indent="-571500">
              <a:buFontTx/>
              <a:buChar char="-"/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по 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значимости (необходима, желательна, можно обойтись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); </a:t>
            </a:r>
          </a:p>
          <a:p>
            <a:pPr marL="571500" indent="-571500">
              <a:buFontTx/>
              <a:buChar char="-"/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по 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размеру (малая бытовая техника и крупная бытовая техника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); </a:t>
            </a:r>
          </a:p>
          <a:p>
            <a:pPr marL="571500" indent="-571500">
              <a:buFontTx/>
              <a:buChar char="-"/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по целевому назначению.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8650" y="466725"/>
            <a:ext cx="3822700" cy="83185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Мясорубка</a:t>
            </a:r>
            <a:endParaRPr lang="ru-RU" altLang="ru-RU" sz="48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30723" name="Picture 2" descr="http://dri-harvest.com/images/meat_gri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5875"/>
            <a:ext cx="552132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im30.ru/upload/resizer2/7_4cddcb857110152735e68a65464ffa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413" y="2490788"/>
            <a:ext cx="4760912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88" y="395288"/>
            <a:ext cx="4276725" cy="83185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Овощерезка</a:t>
            </a:r>
            <a:endParaRPr lang="ru-RU" altLang="ru-RU" sz="48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31747" name="Picture 2" descr="http://www.getpattern.ru/images/robot-cou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5713"/>
            <a:ext cx="518477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apach.biz/uploads/shop/products/large/643ed32b8c6f333070961302eff2b2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2171700"/>
            <a:ext cx="5040312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hopv.ru/images/ALL/100192/601194/elektriseskayplitagefestepnd614002k_77206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2627313"/>
            <a:ext cx="30972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236471" y="305115"/>
            <a:ext cx="8861721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3. Для 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термической обработки:</a:t>
            </a: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203200" y="1116013"/>
            <a:ext cx="98647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электрическая или газовая плиты,  микроволновая печь, </a:t>
            </a:r>
            <a:r>
              <a:rPr lang="ru-RU" alt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хлебопечка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, </a:t>
            </a:r>
            <a:r>
              <a:rPr lang="ru-RU" alt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мультиварка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, пароварка, гриль, аэрогриль, фритюрница, тостер, вафельница, </a:t>
            </a:r>
            <a:r>
              <a:rPr lang="ru-RU" alt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блинница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, </a:t>
            </a:r>
            <a:r>
              <a:rPr lang="ru-RU" alt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йогуртница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…</a:t>
            </a:r>
            <a:b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</a:b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14341" name="Picture 4" descr="http://s.66.ru/photos/0/13/68/4ffac9596f750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5156200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www.brandmixer.ru/wp-content/uploads/2009/07/delong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9375" y="2720975"/>
            <a:ext cx="2381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http://foodwanderer.com/wp-content/uploads/2014/11/Hello-Kitt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8" y="5510213"/>
            <a:ext cx="245586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www.neostore.ee/th/EC-00805/EC-00805888-0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450" y="3290888"/>
            <a:ext cx="33115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http://6.hotter.z8.ru/wp-content/uploads/2011/05/elite_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5713" y="4826000"/>
            <a:ext cx="36131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858963" y="250825"/>
            <a:ext cx="8208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4800" b="1">
                <a:solidFill>
                  <a:srgbClr val="C00000"/>
                </a:solidFill>
                <a:latin typeface="Georgia" pitchFamily="18" charset="0"/>
                <a:cs typeface="Tahoma" pitchFamily="34" charset="0"/>
              </a:rPr>
              <a:t>Аэрогриль (конвекционная печь)</a:t>
            </a:r>
            <a:endParaRPr lang="ru-RU" altLang="ru-RU" sz="4800" b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6627" name="Picture 2" descr="http://bytovaja-tehnik.ucoz.ru/_ph/1/868010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3055938"/>
            <a:ext cx="5256213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www.staten.ru/upload/iblock/a52/f9f54b53-b0fe-11e4-815d-485b39242177-424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3714750"/>
            <a:ext cx="5087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1800" y="1820863"/>
            <a:ext cx="97075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hangingPunct="1">
              <a:lnSpc>
                <a:spcPct val="10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4400" b="1">
                <a:solidFill>
                  <a:srgbClr val="C00000"/>
                </a:solidFill>
                <a:latin typeface="Monotype Corsiva" pitchFamily="66" charset="0"/>
                <a:cs typeface="Tahoma" pitchFamily="34" charset="0"/>
              </a:rPr>
              <a:t>Для приготовления пищи с помощью потоков горячего воздуха</a:t>
            </a:r>
            <a:endParaRPr lang="ru-RU" altLang="ru-RU" sz="4400" b="1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25" y="395288"/>
            <a:ext cx="6924675" cy="865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5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Кухонные плиты:</a:t>
            </a:r>
            <a:r>
              <a:rPr lang="ru-RU" altLang="ru-RU">
                <a:latin typeface="Times New Roman" pitchFamily="18" charset="0"/>
                <a:ea typeface="MS Gothic" charset="0"/>
                <a:cs typeface="Times New Roman" pitchFamily="18" charset="0"/>
              </a:rPr>
              <a:t> </a:t>
            </a:r>
            <a:endParaRPr lang="ru-RU" altLang="ru-RU">
              <a:ea typeface="MS Gothic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431800" y="2560638"/>
            <a:ext cx="1651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газовые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3024188" y="1547813"/>
            <a:ext cx="299561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электрические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7056438" y="3425825"/>
            <a:ext cx="29289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индукционные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17414" name="Picture 2" descr="http://bestbuy24.ru/_sh/52/5252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3708400"/>
            <a:ext cx="2698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http://elmall76.ru/pics/pics3/197595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25" y="2378075"/>
            <a:ext cx="39909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http://oborudovanie.ru/assets/images/catalog/22124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948238"/>
            <a:ext cx="40640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7563" y="684213"/>
            <a:ext cx="7777162" cy="1465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</a:rPr>
              <a:t>Кухонной плите исполнилось 270 лет</a:t>
            </a:r>
          </a:p>
        </p:txBody>
      </p:sp>
      <p:pic>
        <p:nvPicPr>
          <p:cNvPr id="18435" name="Рисунок 2" descr="&amp;Scy;&amp;tcy;&amp;acy;&amp;rcy;&amp;icy;&amp;ncy;&amp;ncy;&amp;acy;&amp;yacy; &amp;pcy;&amp;lcy;&amp;icy;&amp;tcy;&amp;acy;-&amp;pcy;&amp;iecy;&amp;ch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3203575"/>
            <a:ext cx="42830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368425" y="2266950"/>
            <a:ext cx="20399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буржуйка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18437" name="Рисунок 4" descr="&amp;Bcy;&amp;iecy;&amp;ncy;&amp;dcy;&amp;zhcy;&amp;acy;&amp;mcy;&amp;icy;&amp;ncy; &amp;Fcy;&amp;rcy;&amp;acy;&amp;ncy;&amp;kcy;&amp;lcy;&amp;icy;&amp;n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776413"/>
            <a:ext cx="4968875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5111750" y="6156325"/>
            <a:ext cx="46402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Бенджамин Франклин 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termal.demo.softart.ru/content/site/pics/catalog/peh-4zhsh-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2965450"/>
            <a:ext cx="5032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47925" y="466725"/>
            <a:ext cx="6911975" cy="1652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</a:rPr>
              <a:t>Современная электрическая плита</a:t>
            </a:r>
          </a:p>
        </p:txBody>
      </p:sp>
      <p:pic>
        <p:nvPicPr>
          <p:cNvPr id="19460" name="Picture 2" descr="http://24.img.avito.st/432x324/1747832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1908175"/>
            <a:ext cx="3295651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www.aunmasbarato.com/images/productos/grande/5/5CF4VMC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3213" y="2259013"/>
            <a:ext cx="342741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http://uslugi98.ru/wp-content/uploads/2015/06/26-p52181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" y="5106988"/>
            <a:ext cx="37592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6213" y="179388"/>
            <a:ext cx="8640762" cy="1466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Микроволновая печь </a:t>
            </a:r>
          </a:p>
          <a:p>
            <a:pPr algn="ctr"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(СВЧ-печь)</a:t>
            </a:r>
            <a:endParaRPr lang="ru-RU" altLang="ru-RU" sz="4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pic>
        <p:nvPicPr>
          <p:cNvPr id="56322" name="Picture 2" descr="http://src.torg.imgsmail.ru/model/12359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051050"/>
            <a:ext cx="4471988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http://giperplus.ru/images/cms/data/dlya_kuhni/tehnika/MicroW/mikrovolnovaya_pech_mm2002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3275013"/>
            <a:ext cx="5297488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all4office.md/ufiles/catalog/site_rus/113458_vitek-vt-1695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9838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44700" y="1403350"/>
            <a:ext cx="1820863" cy="676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с грилем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64275" y="1414463"/>
            <a:ext cx="2701925" cy="674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с конвекцией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68614" name="Picture 6" descr="http://acpsolutions.com/wp-content/uploads/2014/03/CLIP_ACP_140318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50" y="3275013"/>
            <a:ext cx="51212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bilostalo.ru/sites/default/files/imagecache/profile_image/mikrovolnovaya-pech-bi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0588" y="0"/>
            <a:ext cx="40608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www.digimedia.ru/UserFiles/190609/microwave-oven/first-microw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547813"/>
            <a:ext cx="4008437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http://altfast.ru/wp-content/uploads/2010/01/1262857929_126269480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810000"/>
            <a:ext cx="51244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39863" y="404813"/>
            <a:ext cx="1812925" cy="1143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1947</a:t>
            </a:r>
            <a:endParaRPr lang="ru-RU" alt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77163" y="179388"/>
            <a:ext cx="1812925" cy="1141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1955</a:t>
            </a:r>
            <a:endParaRPr lang="ru-RU" alt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0038" y="2555875"/>
            <a:ext cx="1814512" cy="1141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1967</a:t>
            </a:r>
            <a:endParaRPr lang="ru-RU" alt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1871663" y="323850"/>
            <a:ext cx="8064500" cy="26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Классификация </a:t>
            </a:r>
          </a:p>
          <a:p>
            <a:pPr algn="ctr">
              <a:defRPr/>
            </a:pPr>
            <a:r>
              <a:rPr lang="ru-RU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бытовых </a:t>
            </a:r>
            <a:r>
              <a:rPr lang="ru-RU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электроприборов 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по целевому назначению</a:t>
            </a:r>
            <a:endParaRPr lang="ru-RU" alt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pic>
        <p:nvPicPr>
          <p:cNvPr id="4099" name="Picture 3" descr="http://shopomania.kz/uploads/posts/2014-10/1412606429_bytovaya-teh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896" y="2905158"/>
            <a:ext cx="7488832" cy="46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http://zakupi.net/www/uploads/images/thumbs/800x800/2/07/20754330_1615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538" y="1585913"/>
            <a:ext cx="3548062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70088" y="755650"/>
            <a:ext cx="2419350" cy="8302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Тостер</a:t>
            </a:r>
            <a:endParaRPr lang="ru-RU" altLang="ru-RU" sz="48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2772" name="Picture 2" descr="https://im2-tub-ru.yandex.net/i?id=de42f4cee267f7d35a280228b05efb0d&amp;n=33&amp;h=215&amp;w=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2484438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http://s1.zakazbt.ru/product/tosteri/eat_7100r/74867fd61419531296/thumb_740x500_74867fd614195312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0088" y="4427538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00675" y="755650"/>
            <a:ext cx="3605213" cy="8302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Блинница</a:t>
            </a:r>
            <a:endParaRPr lang="ru-RU" altLang="ru-RU" sz="48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2775" name="Picture 8" descr="http://zakupi.net/www/uploads/images/thumbs/800x800/1/36/13623709_23591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4638" y="4106863"/>
            <a:ext cx="345281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325" y="1050925"/>
            <a:ext cx="4170363" cy="7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Хлебопечка</a:t>
            </a:r>
            <a:endParaRPr lang="ru-RU" altLang="ru-RU" sz="48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pic>
        <p:nvPicPr>
          <p:cNvPr id="35843" name="Picture 4" descr="http://webel.com.ua/img/PhilipsHD904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2009775"/>
            <a:ext cx="379095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27650" y="1830388"/>
            <a:ext cx="4689475" cy="779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Сэндвичница</a:t>
            </a:r>
            <a:endParaRPr lang="ru-RU" altLang="ru-RU" b="1">
              <a:ea typeface="MS Gothic" charset="0"/>
            </a:endParaRPr>
          </a:p>
        </p:txBody>
      </p:sp>
      <p:pic>
        <p:nvPicPr>
          <p:cNvPr id="35845" name="Picture 6" descr="Moulinex &amp;Scy;&amp;ecy;&amp;ncy;&amp;dcy;&amp;vcy;&amp;icy;&amp;chcy;&amp;ncy;&amp;icy;&amp;ts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413" y="2843213"/>
            <a:ext cx="2095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http://cs5.pikabu.ru/images/previews_comm/2015-11_6/14485092111959247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9300" y="4500563"/>
            <a:ext cx="302895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755650"/>
            <a:ext cx="4216400" cy="8302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Йогуртница</a:t>
            </a:r>
            <a:endParaRPr lang="ru-RU" altLang="ru-RU" sz="48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3795" name="Picture 2" descr="http://mywishlist.ru/pic/i/wish/orig/005/447/7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445000"/>
            <a:ext cx="344963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xcom.ua/images/items/big/57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1885950"/>
            <a:ext cx="38227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56213" y="755650"/>
            <a:ext cx="4357687" cy="8302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Вафельница</a:t>
            </a:r>
            <a:endParaRPr lang="ru-RU" altLang="ru-RU" sz="48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3798" name="Picture 6" descr="https://im1-tub-ru.yandex.net/i?id=aaf52fb2a0ff553c246884e917ab0443&amp;n=33&amp;h=215&amp;w=2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5075" y="4284663"/>
            <a:ext cx="3255963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http://i.ss.lv/gallery/1/26/6333/home-appliances-kitchen-appliances-oven-electric-oven-1266564.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9025" y="1547813"/>
            <a:ext cx="383381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611188"/>
            <a:ext cx="4589463" cy="83185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Фритюрница</a:t>
            </a:r>
            <a:endParaRPr lang="ru-RU" altLang="ru-RU" sz="48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4819" name="Picture 2" descr="http://www.brandmixer.ru/wp-content/uploads/2009/07/delong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2051050"/>
            <a:ext cx="29305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http://www.003.ru/static/images/56469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488" y="4826000"/>
            <a:ext cx="362426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9813" y="663575"/>
            <a:ext cx="3819525" cy="7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Пароварка</a:t>
            </a:r>
            <a:endParaRPr lang="ru-RU" altLang="ru-RU" sz="48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pic>
        <p:nvPicPr>
          <p:cNvPr id="34822" name="Picture 8" descr="http://photo.deshevshe.net.ua/products/192/192078/gorenje-fs-900-simplicity-b.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25" y="37623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http://iceprice.info/14360-26714-large/braun-fs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0813" y="1752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19810" y="484371"/>
            <a:ext cx="9249648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4. Для 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приготовления напитков: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160588" y="1060450"/>
            <a:ext cx="727233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кофеварка, кофемолка, кофемашина, электрочайник, соковыжималка…</a:t>
            </a:r>
          </a:p>
        </p:txBody>
      </p:sp>
      <p:pic>
        <p:nvPicPr>
          <p:cNvPr id="15364" name="Picture 2" descr="http://s1emagst.akamaized.net/products/1186/1185481/images/res_6a91c72936f9a46fe8c67ad151dc0f8b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2725"/>
            <a:ext cx="35179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s.productreview.com.au/products/images/casa-bugatti-diva_50974e71ae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3813175"/>
            <a:ext cx="2697163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sloncom.ru/files/36611/chajn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" y="2297113"/>
            <a:ext cx="1333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ttp://www.stolica.ru/pic/s/sakura.sa7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69325" y="2297113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http://wellwritten.ru/uploads/images/default/sokovyzhimalk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4050" y="4022725"/>
            <a:ext cx="42418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http://fideliatorg.by/images/stories/virtuemart/product/vema_ce2083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50" y="2435225"/>
            <a:ext cx="1727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4" descr="http://devyshkam.com/wp-content/uploads/2014/10/raznovidnosti-sokovyzhimalki-dlya-vashej-kuxn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6575" y="2435225"/>
            <a:ext cx="17160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8" descr="http://metalposuda.ru/files/flib/22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4649788"/>
            <a:ext cx="352583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http://www.stinol.ua/upload/iblock/7c8/cbrugb%20VITEK%20VT-1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213" y="4962525"/>
            <a:ext cx="26527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e-dvor.ru/image/cache/data/%D0%92%D0%95%D0%9B%D0%98%D0%9A%D0%98%D0%95%20%D0%A0%D0%95%D0%9A%D0%98%20%D0%9C%D0%B0%D0%BB%D0%B8%D0%BD%D0%BE%D0%B2%D0%BA%D0%B0-10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4925" y="4572000"/>
            <a:ext cx="29876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60588" y="611188"/>
            <a:ext cx="8129587" cy="779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Электрический чайник</a:t>
            </a:r>
            <a:r>
              <a:rPr lang="ru-RU" altLang="ru-RU" sz="480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 </a:t>
            </a:r>
            <a:endParaRPr lang="ru-RU" altLang="ru-RU" sz="480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pic>
        <p:nvPicPr>
          <p:cNvPr id="22534" name="Picture 2" descr="http://s00.yaplakal.com/pics/pics_preview/7/9/0/13270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750" y="4427538"/>
            <a:ext cx="24114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s://otvet.imgsmail.ru/download/eda70952ebcc916f81f93acfff948a46_i-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463" y="1403350"/>
            <a:ext cx="2571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http://otvet.imgsmail.ru/download/f951c8709d051802de6a95675c509620_i-1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1476375"/>
            <a:ext cx="30829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AutoShape 12" descr="http://%D1%81%D0%B0%D0%BC%D0%BE%D0%B2%D0%B0%D1%8074.%D1%80%D1%84/wp-content/uploads/CHAYNIK-EKB.jpg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7658" name="AutoShape 14" descr="http://%D1%81%D0%B0%D0%BC%D0%BE%D0%B2%D0%B0%D1%8074.%D1%80%D1%84/wp-content/uploads/CHAYNIK-EKB.jpg"/>
          <p:cNvSpPr>
            <a:spLocks noChangeAspect="1" noChangeArrowheads="1"/>
          </p:cNvSpPr>
          <p:nvPr/>
        </p:nvSpPr>
        <p:spPr bwMode="auto">
          <a:xfrm>
            <a:off x="307975" y="19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2539" name="Picture 16" descr="http://media.nn.ru/data/forum/images/2012-01/44888235-3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2838" y="1444625"/>
            <a:ext cx="35020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963" y="1116013"/>
            <a:ext cx="3875087" cy="830262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Кофеварка</a:t>
            </a:r>
          </a:p>
        </p:txBody>
      </p:sp>
      <p:pic>
        <p:nvPicPr>
          <p:cNvPr id="25603" name="Picture 2" descr="http://www.gvozdem.ru/bytovaya-tekhnika/img/kofevarka-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051050"/>
            <a:ext cx="31480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couponreviewload.com/data/55a293d9e3e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47021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45138" y="1116013"/>
            <a:ext cx="4008437" cy="830262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Кофемолка</a:t>
            </a:r>
          </a:p>
        </p:txBody>
      </p:sp>
      <p:pic>
        <p:nvPicPr>
          <p:cNvPr id="25606" name="Picture 6" descr="http://etalon-bt.ru/upload/iblock/f7e/f7ef38236bd7f3640d75248135a136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0963" y="3463925"/>
            <a:ext cx="23812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http://mywishlist.ru/pic/i/wish/300x300/003/790/26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1063" y="22669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7563" y="611188"/>
            <a:ext cx="7777162" cy="769937"/>
          </a:xfrm>
          <a:prstGeom prst="rect">
            <a:avLst/>
          </a:prstGeom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pitchFamily="34" charset="0"/>
              </a:rPr>
              <a:t>Электросоковыжималка</a:t>
            </a:r>
            <a:endParaRPr lang="ru-RU" altLang="ru-RU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29699" name="Picture 4" descr="http://mywishlist.ru/pic/i/wish/orig/004/541/7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835150"/>
            <a:ext cx="4418013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productcenter.ru/images/80737-minieliektrosokovyzhimalka-svmr-201-solovushka-1280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865313"/>
            <a:ext cx="475297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tv-mir.com.ua/uploads/posudomoechnaja-mas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4463" y="2555875"/>
            <a:ext cx="4856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9363" y="179388"/>
            <a:ext cx="5576887" cy="1570037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Посудомоечная </a:t>
            </a:r>
          </a:p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машина</a:t>
            </a:r>
          </a:p>
        </p:txBody>
      </p:sp>
      <p:pic>
        <p:nvPicPr>
          <p:cNvPr id="24580" name="Picture 2" descr="http://www.kz.all.biz/img/kz/catalog/10689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38375"/>
            <a:ext cx="54721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225" y="107950"/>
            <a:ext cx="7848600" cy="1938338"/>
          </a:xfrm>
          <a:prstGeom prst="rect">
            <a:avLst/>
          </a:prstGeom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alt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Правила техники безопасности при работе с бытовой техникой </a:t>
            </a:r>
            <a:endParaRPr lang="ru-RU" altLang="ru-RU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70100"/>
            <a:ext cx="9864725" cy="5016500"/>
          </a:xfrm>
          <a:prstGeom prst="rect">
            <a:avLst/>
          </a:prstGeom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defTabSz="914400">
              <a:lnSpc>
                <a:spcPct val="100000"/>
              </a:lnSpc>
              <a:buClr>
                <a:srgbClr val="00CCFF"/>
              </a:buClr>
              <a:buSzPct val="65000"/>
              <a:defRPr/>
            </a:pPr>
            <a:r>
              <a:rPr lang="ru-RU" altLang="ru-RU" sz="3200" b="1" i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Вставьте пропущенные слова.</a:t>
            </a:r>
            <a:endParaRPr lang="ru-RU" altLang="ru-RU" sz="3200" b="1" u="sng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defTabSz="914400">
              <a:lnSpc>
                <a:spcPct val="150000"/>
              </a:lnSpc>
              <a:buClr>
                <a:srgbClr val="00CCFF"/>
              </a:buClr>
              <a:buSzPct val="65000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Перед использованием нужно прочитать … </a:t>
            </a:r>
          </a:p>
          <a:p>
            <a:pPr defTabSz="914400">
              <a:lnSpc>
                <a:spcPct val="150000"/>
              </a:lnSpc>
              <a:buClr>
                <a:srgbClr val="00CCFF"/>
              </a:buClr>
              <a:buSzPct val="65000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Перед работой проверить … </a:t>
            </a:r>
          </a:p>
          <a:p>
            <a:pPr defTabSz="914400">
              <a:lnSpc>
                <a:spcPct val="150000"/>
              </a:lnSpc>
              <a:buClr>
                <a:srgbClr val="00CCFF"/>
              </a:buClr>
              <a:buSzPct val="65000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Использовать по … </a:t>
            </a:r>
          </a:p>
          <a:p>
            <a:pPr defTabSz="914400">
              <a:lnSpc>
                <a:spcPct val="150000"/>
              </a:lnSpc>
              <a:buClr>
                <a:srgbClr val="00CCFF"/>
              </a:buClr>
              <a:buSzPct val="65000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Надо быть осторожным при работе с … </a:t>
            </a:r>
          </a:p>
          <a:p>
            <a:pPr defTabSz="914400">
              <a:lnSpc>
                <a:spcPct val="150000"/>
              </a:lnSpc>
              <a:buClr>
                <a:srgbClr val="00CCFF"/>
              </a:buClr>
              <a:buSzPct val="65000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Если техника работает неправильно, то … </a:t>
            </a:r>
          </a:p>
          <a:p>
            <a:pPr defTabSz="914400">
              <a:lnSpc>
                <a:spcPct val="150000"/>
              </a:lnSpc>
              <a:buClr>
                <a:srgbClr val="00CCFF"/>
              </a:buClr>
              <a:buSzPct val="65000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После работы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232025" y="684213"/>
            <a:ext cx="75231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Измерительные приборы: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338" y="3132138"/>
            <a:ext cx="3384550" cy="2381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весы, </a:t>
            </a:r>
          </a:p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часы, будильники, термометры…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5124" name="Picture 2" descr="&amp;icy;&amp;zcy;&amp;mcy;&amp;iecy;&amp;rcy;&amp;icy;&amp;tcy;&amp;iecy;&amp;lcy;&amp;softcy;&amp;ncy;&amp;acy;&amp;yacy; &amp;tcy;&amp;iecy;&amp;khcy;&amp;ncy;&amp;icy;&amp;kcy;&amp;acy; &amp;dcy;&amp;lcy;&amp;yacy; &amp;dcy;&amp;ocy;&amp;m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560513"/>
            <a:ext cx="6264275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3038" y="25400"/>
            <a:ext cx="4654550" cy="7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Проверь себя</a:t>
            </a:r>
            <a:endParaRPr lang="ru-RU" altLang="ru-RU" sz="48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00" y="971550"/>
            <a:ext cx="9648825" cy="6683375"/>
          </a:xfrm>
          <a:prstGeom prst="rect">
            <a:avLst/>
          </a:prstGeom>
        </p:spPr>
        <p:txBody>
          <a:bodyPr>
            <a:spAutoFit/>
          </a:bodyPr>
          <a:lstStyle>
            <a:lvl1pPr marL="514350" indent="-514350"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S Gothic" charset="0"/>
                <a:cs typeface="MS Gothic" charset="0"/>
              </a:defRPr>
            </a:lvl9pPr>
          </a:lstStyle>
          <a:p>
            <a:pPr eaLnBrk="1">
              <a:spcBef>
                <a:spcPts val="150"/>
              </a:spcBef>
              <a:spcAft>
                <a:spcPts val="150"/>
              </a:spcAft>
              <a:buFont typeface="Arial" pitchFamily="34" charset="0"/>
              <a:buAutoNum type="arabicPeriod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ли оставлять электроприборы включенными, уходя из дома? </a:t>
            </a:r>
          </a:p>
          <a:p>
            <a:pPr eaLnBrk="1">
              <a:spcBef>
                <a:spcPts val="150"/>
              </a:spcBef>
              <a:spcAft>
                <a:spcPts val="150"/>
              </a:spcAft>
              <a:buFont typeface="Arial" pitchFamily="34" charset="0"/>
              <a:buAutoNum type="arabicPeriod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прикасаться к электроприборам сухими руками? </a:t>
            </a:r>
          </a:p>
          <a:p>
            <a:pPr eaLnBrk="1">
              <a:spcBef>
                <a:spcPts val="150"/>
              </a:spcBef>
              <a:spcAft>
                <a:spcPts val="150"/>
              </a:spcAft>
              <a:buFont typeface="Arial" pitchFamily="34" charset="0"/>
              <a:buAutoNum type="arabicPeriod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ли включать в розетку неисправные электроприборы? </a:t>
            </a:r>
          </a:p>
          <a:p>
            <a:pPr eaLnBrk="1">
              <a:spcBef>
                <a:spcPts val="150"/>
              </a:spcBef>
              <a:spcAft>
                <a:spcPts val="150"/>
              </a:spcAft>
              <a:buFont typeface="Arial" pitchFamily="34" charset="0"/>
              <a:buAutoNum type="arabicPeriod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ли вытягивать шнур из розетки, держась за вилку? </a:t>
            </a:r>
          </a:p>
          <a:p>
            <a:pPr eaLnBrk="1">
              <a:spcBef>
                <a:spcPts val="150"/>
              </a:spcBef>
              <a:spcAft>
                <a:spcPts val="150"/>
              </a:spcAft>
              <a:buFont typeface="Arial" pitchFamily="34" charset="0"/>
              <a:buAutoNum type="arabicPeriod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подходить к оголённым проводам и дотрагиваться до них? </a:t>
            </a:r>
          </a:p>
          <a:p>
            <a:pPr eaLnBrk="1">
              <a:spcBef>
                <a:spcPts val="150"/>
              </a:spcBef>
              <a:spcAft>
                <a:spcPts val="150"/>
              </a:spcAft>
              <a:buFont typeface="Arial" pitchFamily="34" charset="0"/>
              <a:buAutoNum type="arabicPeriod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ли класть на выключенную электроплиту какие-нибудь предметы? </a:t>
            </a:r>
          </a:p>
          <a:p>
            <a:pPr eaLnBrk="1">
              <a:spcBef>
                <a:spcPts val="150"/>
              </a:spcBef>
              <a:spcAft>
                <a:spcPts val="150"/>
              </a:spcAft>
              <a:buFont typeface="Arial" pitchFamily="34" charset="0"/>
              <a:buAutoNum type="arabicPeriod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гладить бельё утюгом? </a:t>
            </a:r>
          </a:p>
          <a:p>
            <a:pPr eaLnBrk="1">
              <a:spcBef>
                <a:spcPts val="150"/>
              </a:spcBef>
              <a:spcAft>
                <a:spcPts val="150"/>
              </a:spcAft>
              <a:buFont typeface="Arial" pitchFamily="34" charset="0"/>
              <a:buAutoNum type="arabicPeriod"/>
              <a:defRPr/>
            </a:pPr>
            <a:r>
              <a:rPr lang="ru-RU" alt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ли включать в розетку исправные электроприборы?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3825" y="250825"/>
            <a:ext cx="5399088" cy="1466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Сравни ответы </a:t>
            </a:r>
          </a:p>
          <a:p>
            <a:pPr>
              <a:defRPr/>
            </a:pPr>
            <a:r>
              <a:rPr lang="ru-RU" alt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с правильными</a:t>
            </a:r>
            <a:endParaRPr lang="ru-RU" altLang="ru-RU" sz="48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5900" y="2068513"/>
          <a:ext cx="4679950" cy="4937760"/>
        </p:xfrm>
        <a:graphic>
          <a:graphicData uri="http://schemas.openxmlformats.org/drawingml/2006/table">
            <a:tbl>
              <a:tblPr/>
              <a:tblGrid>
                <a:gridCol w="2952750"/>
                <a:gridCol w="719138"/>
                <a:gridCol w="1008062"/>
              </a:tblGrid>
              <a:tr h="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1pPr>
                      <a:lvl2pPr marL="457200" eaLnBrk="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2pPr>
                      <a:lvl3pPr marL="914400" eaLnBrk="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3pPr>
                      <a:lvl4pPr marL="1371600" eaLnBrk="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4pPr>
                      <a:lvl5pPr marL="1828800" eaLnBrk="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5pPr>
                      <a:lvl6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6pPr>
                      <a:lvl7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7pPr>
                      <a:lvl8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8pPr>
                      <a:lvl9pPr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MS Gothic" charset="0"/>
                          <a:cs typeface="MS Gothic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816" y="179437"/>
            <a:ext cx="9289032" cy="34126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Домашнее 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  <a:cs typeface="Times New Roman" pitchFamily="18" charset="0"/>
              </a:rPr>
              <a:t>задание:</a:t>
            </a:r>
            <a:endParaRPr lang="ru-RU" altLang="ru-RU" sz="4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MS Gothic" charset="0"/>
            </a:endParaRPr>
          </a:p>
          <a:p>
            <a:pPr algn="just">
              <a:defRPr/>
            </a:pPr>
            <a:endParaRPr lang="ru-RU" alt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1. Заполнить 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таблицу 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«Бытовые электроприборы на кухне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».</a:t>
            </a:r>
            <a:endParaRPr lang="ru-RU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ru-RU" sz="2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БЫТОВЫЕ 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ЭЛЕКТРОПРИБОРЫ НА КУХНЕ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77622"/>
              </p:ext>
            </p:extLst>
          </p:nvPr>
        </p:nvGraphicFramePr>
        <p:xfrm>
          <a:off x="601661" y="3779837"/>
          <a:ext cx="9047163" cy="2715260"/>
        </p:xfrm>
        <a:graphic>
          <a:graphicData uri="http://schemas.openxmlformats.org/drawingml/2006/table">
            <a:tbl>
              <a:tblPr firstRow="1" firstCol="1" bandRow="1"/>
              <a:tblGrid>
                <a:gridCol w="562660"/>
                <a:gridCol w="1875070"/>
                <a:gridCol w="2016224"/>
                <a:gridCol w="2520280"/>
                <a:gridCol w="2072929"/>
              </a:tblGrid>
              <a:tr h="35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функции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 эксплуатации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 создания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5" marR="6336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087563" y="755650"/>
            <a:ext cx="7505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Вычислительная техника: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503238" y="1835150"/>
            <a:ext cx="91455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калькуляторы, смартфоны, планшетные и персональные компьютеры, ноутбуки…</a:t>
            </a:r>
          </a:p>
        </p:txBody>
      </p:sp>
      <p:pic>
        <p:nvPicPr>
          <p:cNvPr id="6148" name="Picture 2" descr="&amp;vcy;&amp;ycy;&amp;chcy;&amp;icy;&amp;scy;&amp;lcy;&amp;icy;&amp;tcy;&amp;iecy;&amp;lcy;&amp;softcy;&amp;ncy;&amp;acy;&amp;yacy; &amp;tcy;&amp;iecy;&amp;khcy;&amp;ncy;&amp;icy;&amp;kcy;&amp;acy; &amp;dcy;&amp;lcy;&amp;yacy; &amp;dcy;&amp;ocy;&amp;m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35375"/>
            <a:ext cx="5824538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http://avantia.mx/v2/wp-content/uploads/2013/03/Consultoria_en_Movilid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25" y="3074988"/>
            <a:ext cx="4838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087563" y="539750"/>
            <a:ext cx="76041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Вспомогательная техника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71438" y="1258888"/>
            <a:ext cx="123539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</a:rPr>
              <a:t>                   </a:t>
            </a:r>
            <a:r>
              <a:rPr lang="ru-RU" altLang="ru-RU" sz="4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</a:rPr>
              <a:t>Для уборки дома: </a:t>
            </a:r>
          </a:p>
          <a:p>
            <a:pPr algn="ctr"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пылесос, паровые очистители и даже </a:t>
            </a:r>
          </a:p>
          <a:p>
            <a:pPr algn="ctr"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паровые швабры</a:t>
            </a:r>
            <a:endParaRPr lang="ru-RU" alt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7172" name="Picture 2" descr="&amp;tcy;&amp;iecy;&amp;khcy;&amp;ncy;&amp;icy;&amp;kcy;&amp;acy; &amp;dcy;&amp;lcy;&amp;yacy; &amp;ucy;&amp;bcy;&amp;ocy;&amp;rcy;&amp;kcy;&amp;icy; &amp;dcy;&amp;ocy;&amp;m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238" y="4281488"/>
            <a:ext cx="54006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waxmax.ru/upload/medialibrary/5a9/5a98086dbf077a76a7b46685be6859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2900363"/>
            <a:ext cx="4448175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087563" y="395288"/>
            <a:ext cx="77057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Вспомогательная техника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11138" y="1116013"/>
            <a:ext cx="9866312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>
                <a:solidFill>
                  <a:srgbClr val="C00000"/>
                </a:solidFill>
                <a:latin typeface="Monotype Corsiva" pitchFamily="66" charset="0"/>
                <a:ea typeface="MS Gothic" charset="0"/>
                <a:cs typeface="Times New Roman" pitchFamily="18" charset="0"/>
              </a:rPr>
              <a:t>                  </a:t>
            </a:r>
            <a:r>
              <a:rPr lang="ru-RU" altLang="ru-RU" sz="4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Для ухода за одеждой: </a:t>
            </a:r>
          </a:p>
          <a:p>
            <a:pPr algn="ctr">
              <a:defRPr/>
            </a:pPr>
            <a:endParaRPr lang="ru-RU" altLang="ru-RU" sz="4000" b="1" u="sng">
              <a:solidFill>
                <a:srgbClr val="C00000"/>
              </a:solidFill>
              <a:latin typeface="Monotype Corsiva" pitchFamily="66" charset="0"/>
              <a:ea typeface="MS Gothic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стиральная машина, </a:t>
            </a:r>
          </a:p>
          <a:p>
            <a:pPr algn="r"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сушильная машина, </a:t>
            </a:r>
          </a:p>
          <a:p>
            <a:pPr algn="r"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гладильная доска,</a:t>
            </a:r>
          </a:p>
          <a:p>
            <a:pPr algn="r"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утюг, швейная машина,    </a:t>
            </a:r>
          </a:p>
          <a:p>
            <a:pPr algn="r"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машинка для стрижки </a:t>
            </a:r>
          </a:p>
          <a:p>
            <a:pPr algn="r"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катышков, сушилки для </a:t>
            </a:r>
          </a:p>
          <a:p>
            <a:pPr algn="r"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обуви…</a:t>
            </a:r>
          </a:p>
        </p:txBody>
      </p:sp>
      <p:pic>
        <p:nvPicPr>
          <p:cNvPr id="8196" name="Picture 2" descr="&amp;tcy;&amp;iecy;&amp;khcy;&amp;ncy;&amp;icy;&amp;kcy;&amp;acy; &amp;dcy;&amp;lcy;&amp;yacy; &amp;ucy;&amp;khcy;&amp;ocy;&amp;dcy;&amp;acy; &amp;zcy;&amp;acy; &amp;ocy;&amp;dcy;&amp;iecy;&amp;zhcy;&amp;dcy;&amp;o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989138"/>
            <a:ext cx="55451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232025" y="395288"/>
            <a:ext cx="75612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Вспомогательная техника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232025" y="1055688"/>
            <a:ext cx="5670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</a:rPr>
              <a:t>Для создания комфортного </a:t>
            </a:r>
          </a:p>
          <a:p>
            <a:pPr algn="ctr">
              <a:defRPr/>
            </a:pPr>
            <a:r>
              <a:rPr lang="ru-RU" altLang="ru-RU" sz="4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</a:rPr>
              <a:t>Микроклимата: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545138" y="2627313"/>
            <a:ext cx="446246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кондиционеры, </a:t>
            </a:r>
          </a:p>
          <a:p>
            <a:pPr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очистители, мойки </a:t>
            </a:r>
          </a:p>
          <a:p>
            <a:pPr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и увлажнители воздуха, отопительные радиаторы, </a:t>
            </a:r>
          </a:p>
          <a:p>
            <a:pPr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вентиляторы, </a:t>
            </a:r>
          </a:p>
          <a:p>
            <a:pPr>
              <a:defRPr/>
            </a:pPr>
            <a:r>
              <a:rPr lang="ru-RU" alt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ионизаторы воздуха, метеостанции</a:t>
            </a:r>
          </a:p>
        </p:txBody>
      </p:sp>
      <p:pic>
        <p:nvPicPr>
          <p:cNvPr id="9221" name="Picture 2" descr="&amp;kcy;&amp;lcy;&amp;icy;&amp;mcy;&amp;acy;&amp;tcy;&amp;icy;&amp;chcy;&amp;iecy;&amp;scy;&amp;kcy;&amp;acy;&amp;yacy; &amp;tcy;&amp;iecy;&amp;khcy;&amp;ncy;&amp;icy;&amp;kcy;&amp;acy; &amp;dcy;&amp;lcy;&amp;yacy; &amp;dcy;&amp;ocy;&amp;m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2627313"/>
            <a:ext cx="54070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303463" y="250825"/>
            <a:ext cx="7343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MS Gothic" charset="0"/>
              </a:rPr>
              <a:t>Мелкая бытовая техника для ухода за внешностью: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87338" y="2051050"/>
            <a:ext cx="95773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фен для сушки и укладки, щипцы для завивания локонов, утюжок для выпрямления прядей, </a:t>
            </a:r>
            <a:r>
              <a:rPr lang="ru-RU" alt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эпиляторы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 и электробритвы, ирригаторы  и </a:t>
            </a:r>
            <a:r>
              <a:rPr lang="ru-RU" alt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S Gothic" charset="0"/>
                <a:cs typeface="Times New Roman" pitchFamily="18" charset="0"/>
              </a:rPr>
              <a:t>массажеры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S Gothic" charset="0"/>
            </a:endParaRPr>
          </a:p>
        </p:txBody>
      </p:sp>
      <p:pic>
        <p:nvPicPr>
          <p:cNvPr id="10244" name="Picture 2" descr="&amp;tcy;&amp;iecy;&amp;khcy;&amp;ncy;&amp;icy;&amp;kcy;&amp;acy; &amp;dcy;&amp;lcy;&amp;yacy; &amp;ucy;&amp;khcy;&amp;ocy;&amp;dcy;&amp;acy; &amp;zcy;&amp;acy; &amp;scy;&amp;ocy;&amp;bcy;&amp;o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4140200"/>
            <a:ext cx="85280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583</Words>
  <Application>Microsoft Office PowerPoint</Application>
  <PresentationFormat>Произвольный</PresentationFormat>
  <Paragraphs>174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 Unicode MS</vt:lpstr>
      <vt:lpstr>MS Gothic</vt:lpstr>
      <vt:lpstr>Arial</vt:lpstr>
      <vt:lpstr>Calibri</vt:lpstr>
      <vt:lpstr>Georgia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Ирригаторы               Ирригатор для ротовой полости — устройство для выполнения гигиенической процедуры в домашних условиях, а именно: за счет множества пульсаций воды удаляются зубной налет и остатки пищи между зубами, также массируются десны, что улучшает их состояние.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</cp:lastModifiedBy>
  <cp:revision>60</cp:revision>
  <cp:lastPrinted>1601-01-01T00:00:00Z</cp:lastPrinted>
  <dcterms:created xsi:type="dcterms:W3CDTF">2010-10-01T07:53:40Z</dcterms:created>
  <dcterms:modified xsi:type="dcterms:W3CDTF">2017-09-29T23:30:21Z</dcterms:modified>
</cp:coreProperties>
</file>